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5"/>
  </p:notesMasterIdLst>
  <p:sldIdLst>
    <p:sldId id="257" r:id="rId2"/>
    <p:sldId id="285" r:id="rId3"/>
    <p:sldId id="326" r:id="rId4"/>
    <p:sldId id="369" r:id="rId5"/>
    <p:sldId id="327" r:id="rId6"/>
    <p:sldId id="438" r:id="rId7"/>
    <p:sldId id="463" r:id="rId8"/>
    <p:sldId id="265" r:id="rId9"/>
    <p:sldId id="437" r:id="rId10"/>
    <p:sldId id="465" r:id="rId11"/>
    <p:sldId id="266" r:id="rId12"/>
    <p:sldId id="419" r:id="rId13"/>
    <p:sldId id="466" r:id="rId14"/>
    <p:sldId id="451" r:id="rId15"/>
    <p:sldId id="479" r:id="rId16"/>
    <p:sldId id="467" r:id="rId17"/>
    <p:sldId id="469" r:id="rId18"/>
    <p:sldId id="470" r:id="rId19"/>
    <p:sldId id="471" r:id="rId20"/>
    <p:sldId id="472" r:id="rId21"/>
    <p:sldId id="480" r:id="rId22"/>
    <p:sldId id="473" r:id="rId23"/>
    <p:sldId id="474" r:id="rId24"/>
    <p:sldId id="475" r:id="rId25"/>
    <p:sldId id="481" r:id="rId26"/>
    <p:sldId id="476" r:id="rId27"/>
    <p:sldId id="477" r:id="rId28"/>
    <p:sldId id="482" r:id="rId29"/>
    <p:sldId id="478" r:id="rId30"/>
    <p:sldId id="269" r:id="rId31"/>
    <p:sldId id="454" r:id="rId32"/>
    <p:sldId id="483" r:id="rId33"/>
    <p:sldId id="484" r:id="rId34"/>
    <p:sldId id="485" r:id="rId35"/>
    <p:sldId id="486" r:id="rId36"/>
    <p:sldId id="487" r:id="rId37"/>
    <p:sldId id="286" r:id="rId38"/>
    <p:sldId id="299" r:id="rId39"/>
    <p:sldId id="429" r:id="rId40"/>
    <p:sldId id="430" r:id="rId41"/>
    <p:sldId id="287" r:id="rId42"/>
    <p:sldId id="422" r:id="rId43"/>
    <p:sldId id="488" r:id="rId44"/>
    <p:sldId id="464" r:id="rId45"/>
    <p:sldId id="490" r:id="rId46"/>
    <p:sldId id="491" r:id="rId47"/>
    <p:sldId id="492" r:id="rId48"/>
    <p:sldId id="493" r:id="rId49"/>
    <p:sldId id="497" r:id="rId50"/>
    <p:sldId id="489" r:id="rId51"/>
    <p:sldId id="494" r:id="rId52"/>
    <p:sldId id="400" r:id="rId53"/>
    <p:sldId id="33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1" autoAdjust="0"/>
    <p:restoredTop sz="96353" autoAdjust="0"/>
  </p:normalViewPr>
  <p:slideViewPr>
    <p:cSldViewPr snapToGrid="0">
      <p:cViewPr varScale="1">
        <p:scale>
          <a:sx n="111" d="100"/>
          <a:sy n="111" d="100"/>
        </p:scale>
        <p:origin x="58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48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6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9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16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3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73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9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68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15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0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24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1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4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98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98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8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81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0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9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even put tests in their feature folders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MWXTXjtl8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meetup.com/iadnu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scottsauber.com/" TargetMode="External"/><Relationship Id="rId4" Type="http://schemas.openxmlformats.org/officeDocument/2006/relationships/hyperlink" Target="https://www.red-gate.com/hub/events/friends-of-rg/friend/ScottSauber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532574"/>
            <a:ext cx="12192000" cy="2660412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Things I Do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 Every .NET App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5319350" y="619415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layers!!!1one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I used to do horizontal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.Data, .Business, .Common, .Models, .API</a:t>
            </a:r>
          </a:p>
          <a:p>
            <a:r>
              <a:rPr lang="en-US" dirty="0"/>
              <a:t>Now I just do two projects</a:t>
            </a:r>
          </a:p>
          <a:p>
            <a:r>
              <a:rPr lang="en-US" dirty="0"/>
              <a:t>.Core and .API (or .Web or .Console or whatever </a:t>
            </a:r>
            <a:r>
              <a:rPr lang="en-US" dirty="0" err="1"/>
              <a:t>entrypoint</a:t>
            </a:r>
            <a:r>
              <a:rPr lang="en-US" dirty="0"/>
              <a:t> is)</a:t>
            </a:r>
          </a:p>
          <a:p>
            <a:r>
              <a:rPr lang="en-US" dirty="0"/>
              <a:t>I slice the folders here vertically too</a:t>
            </a:r>
          </a:p>
        </p:txBody>
      </p:sp>
    </p:spTree>
    <p:extLst>
      <p:ext uri="{BB962C8B-B14F-4D97-AF65-F5344CB8AC3E}">
        <p14:creationId xmlns:p14="http://schemas.microsoft.com/office/powerpoint/2010/main" val="398435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Soap analogy</a:t>
            </a:r>
          </a:p>
          <a:p>
            <a:endParaRPr lang="en-US" dirty="0"/>
          </a:p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9884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⚠️ == ❌</a:t>
            </a:r>
          </a:p>
        </p:txBody>
      </p:sp>
      <p:pic>
        <p:nvPicPr>
          <p:cNvPr id="1026" name="Picture 2" descr="Warnings Errors GIF - Warnings Errors Developers - Discover &amp; Share GIFs">
            <a:extLst>
              <a:ext uri="{FF2B5EF4-FFF2-40B4-BE49-F238E27FC236}">
                <a16:creationId xmlns:a16="http://schemas.microsoft.com/office/drawing/2014/main" id="{BE732BA4-D8C8-D39C-549E-CEF33397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54" y="3394533"/>
            <a:ext cx="4182076" cy="31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51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Treat Warnings as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2870AA3-2016-4401-9BCE-A8EAE977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51061"/>
            <a:ext cx="9518171" cy="19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70049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Logging “Best Practices”</a:t>
            </a:r>
          </a:p>
        </p:txBody>
      </p:sp>
      <p:pic>
        <p:nvPicPr>
          <p:cNvPr id="2050" name="Picture 2" descr="Logs GIFs | Tenor">
            <a:extLst>
              <a:ext uri="{FF2B5EF4-FFF2-40B4-BE49-F238E27FC236}">
                <a16:creationId xmlns:a16="http://schemas.microsoft.com/office/drawing/2014/main" id="{2D4798F1-DBF4-6664-C267-45E5D770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04" y="3204518"/>
            <a:ext cx="5874103" cy="34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5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Logging “Best Practices”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Serilog</a:t>
            </a:r>
            <a:r>
              <a:rPr lang="en-US" dirty="0"/>
              <a:t> as logging framework</a:t>
            </a:r>
          </a:p>
          <a:p>
            <a:r>
              <a:rPr lang="en-US" dirty="0"/>
              <a:t>Use </a:t>
            </a:r>
            <a:r>
              <a:rPr lang="en-US" dirty="0" err="1"/>
              <a:t>ILogger</a:t>
            </a:r>
            <a:r>
              <a:rPr lang="en-US" dirty="0"/>
              <a:t> everywhere, not </a:t>
            </a:r>
            <a:r>
              <a:rPr lang="en-US" dirty="0" err="1"/>
              <a:t>Serilog</a:t>
            </a:r>
            <a:r>
              <a:rPr lang="en-US" dirty="0"/>
              <a:t> directly</a:t>
            </a:r>
          </a:p>
          <a:p>
            <a:r>
              <a:rPr lang="en-US" dirty="0"/>
              <a:t>Use structured logging, not concatenation</a:t>
            </a:r>
          </a:p>
          <a:p>
            <a:r>
              <a:rPr lang="en-US" dirty="0"/>
              <a:t>Each log should have key bits of information on it</a:t>
            </a:r>
          </a:p>
          <a:p>
            <a:pPr lvl="1"/>
            <a:r>
              <a:rPr lang="en-US" dirty="0"/>
              <a:t>User, Correlation ID, Request URL, App Version, etc.</a:t>
            </a:r>
          </a:p>
          <a:p>
            <a:r>
              <a:rPr lang="en-US" dirty="0"/>
              <a:t>“We need to log that”</a:t>
            </a:r>
          </a:p>
          <a:p>
            <a:r>
              <a:rPr lang="en-US" dirty="0"/>
              <a:t>Logs vs Metrics vs Audits</a:t>
            </a:r>
          </a:p>
        </p:txBody>
      </p:sp>
    </p:spTree>
    <p:extLst>
      <p:ext uri="{BB962C8B-B14F-4D97-AF65-F5344CB8AC3E}">
        <p14:creationId xmlns:p14="http://schemas.microsoft.com/office/powerpoint/2010/main" val="35051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Developer focused</a:t>
            </a:r>
          </a:p>
          <a:p>
            <a:r>
              <a:rPr lang="en-US" dirty="0"/>
              <a:t>Example: log an exception or log response from external API</a:t>
            </a:r>
          </a:p>
          <a:p>
            <a:r>
              <a:rPr lang="en-US" dirty="0"/>
              <a:t>Log Levels</a:t>
            </a:r>
          </a:p>
          <a:p>
            <a:pPr lvl="1"/>
            <a:r>
              <a:rPr lang="en-US" dirty="0"/>
              <a:t>Debug vs Information vs Warning vs Error vs Critical</a:t>
            </a:r>
          </a:p>
          <a:p>
            <a:r>
              <a:rPr lang="en-US" dirty="0"/>
              <a:t>How long does my log store keep logs?</a:t>
            </a:r>
          </a:p>
          <a:p>
            <a:r>
              <a:rPr lang="en-US" dirty="0"/>
              <a:t>How reliable is my log delivery system</a:t>
            </a:r>
          </a:p>
          <a:p>
            <a:pPr lvl="1"/>
            <a:r>
              <a:rPr lang="en-US" dirty="0"/>
              <a:t>It’s okay to not have 100% guaranteed delivery of logs</a:t>
            </a:r>
          </a:p>
          <a:p>
            <a:r>
              <a:rPr lang="en-US" dirty="0"/>
              <a:t>How does </a:t>
            </a:r>
            <a:r>
              <a:rPr lang="en-US" dirty="0" err="1"/>
              <a:t>Serilog</a:t>
            </a:r>
            <a:r>
              <a:rPr lang="en-US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339144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Two types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CPU, Network, Response Times, Queue Depth, etc.</a:t>
            </a:r>
          </a:p>
          <a:p>
            <a:r>
              <a:rPr lang="en-US" dirty="0"/>
              <a:t>Business</a:t>
            </a:r>
          </a:p>
          <a:p>
            <a:pPr lvl="1"/>
            <a:r>
              <a:rPr lang="en-US" dirty="0"/>
              <a:t>How many times did someone click that button</a:t>
            </a:r>
          </a:p>
          <a:p>
            <a:r>
              <a:rPr lang="en-US" dirty="0"/>
              <a:t>How long do we need to keep Metric data?</a:t>
            </a:r>
          </a:p>
          <a:p>
            <a:r>
              <a:rPr lang="en-US" dirty="0"/>
              <a:t>It may or may not be acceptable to miss some data</a:t>
            </a:r>
          </a:p>
          <a:p>
            <a:r>
              <a:rPr lang="en-US" dirty="0"/>
              <a:t>What data store are we using?</a:t>
            </a:r>
          </a:p>
        </p:txBody>
      </p:sp>
    </p:spTree>
    <p:extLst>
      <p:ext uri="{BB962C8B-B14F-4D97-AF65-F5344CB8AC3E}">
        <p14:creationId xmlns:p14="http://schemas.microsoft.com/office/powerpoint/2010/main" val="7046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.NET Developers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Interested in more maintainable apps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Hopefully that Venn Diagram is pretty much just a circle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Recording who, did what, and when in your application</a:t>
            </a:r>
          </a:p>
          <a:p>
            <a:r>
              <a:rPr lang="en-US" dirty="0"/>
              <a:t>Usually for legal, compliance, or traceability reasons</a:t>
            </a:r>
          </a:p>
          <a:p>
            <a:r>
              <a:rPr lang="en-US" dirty="0"/>
              <a:t>Losing any data is unacceptable</a:t>
            </a:r>
          </a:p>
          <a:p>
            <a:r>
              <a:rPr lang="en-US" dirty="0"/>
              <a:t>Store audits with the same data store as the data that’s being audited</a:t>
            </a:r>
          </a:p>
        </p:txBody>
      </p:sp>
    </p:spTree>
    <p:extLst>
      <p:ext uri="{BB962C8B-B14F-4D97-AF65-F5344CB8AC3E}">
        <p14:creationId xmlns:p14="http://schemas.microsoft.com/office/powerpoint/2010/main" val="13327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7794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 fontScale="90000"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Global Authorize Attribute via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FallbackPolicy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Locked out GIF - Conseguir el mejor gif en GIFER">
            <a:extLst>
              <a:ext uri="{FF2B5EF4-FFF2-40B4-BE49-F238E27FC236}">
                <a16:creationId xmlns:a16="http://schemas.microsoft.com/office/drawing/2014/main" id="{A77AD740-75A8-9E27-C2A2-8A3CE9E9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08" y="3358879"/>
            <a:ext cx="4229615" cy="31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2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Security is Opt-In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have to remember to add a [Authorize] attribute everywhere</a:t>
            </a:r>
          </a:p>
          <a:p>
            <a:r>
              <a:rPr lang="en-US" dirty="0"/>
              <a:t>Or you have to remember to inherit from a custom </a:t>
            </a:r>
            <a:r>
              <a:rPr lang="en-US" dirty="0" err="1"/>
              <a:t>BaseController</a:t>
            </a:r>
            <a:endParaRPr lang="en-US" dirty="0"/>
          </a:p>
          <a:p>
            <a:r>
              <a:rPr lang="en-US" dirty="0"/>
              <a:t>You forget? Oops you’re wide open to the world!</a:t>
            </a:r>
          </a:p>
        </p:txBody>
      </p:sp>
    </p:spTree>
    <p:extLst>
      <p:ext uri="{BB962C8B-B14F-4D97-AF65-F5344CB8AC3E}">
        <p14:creationId xmlns:p14="http://schemas.microsoft.com/office/powerpoint/2010/main" val="17809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FallbackPolicy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 Fallback Policy is the policy that gets evaluated if no other policy is specified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4B71-5939-F8C8-DDFC-8917754E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50" y="3159591"/>
            <a:ext cx="8295208" cy="21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5196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Remove the Server Header</a:t>
            </a:r>
          </a:p>
        </p:txBody>
      </p:sp>
      <p:pic>
        <p:nvPicPr>
          <p:cNvPr id="4098" name="Picture 2" descr="Leaking GIFs | Tenor">
            <a:extLst>
              <a:ext uri="{FF2B5EF4-FFF2-40B4-BE49-F238E27FC236}">
                <a16:creationId xmlns:a16="http://schemas.microsoft.com/office/drawing/2014/main" id="{FD4231CF-A1FA-10E2-EEDA-E3952D7C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87" y="3279947"/>
            <a:ext cx="5531708" cy="311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021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Remove the Server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By default ASP.NET Core adds a “Server Header”</a:t>
            </a:r>
          </a:p>
          <a:p>
            <a:r>
              <a:rPr lang="en-US" dirty="0"/>
              <a:t>This says “Kestrel”</a:t>
            </a:r>
          </a:p>
          <a:p>
            <a:r>
              <a:rPr lang="en-US" dirty="0"/>
              <a:t>This exposes to black hats what you’re running</a:t>
            </a:r>
          </a:p>
          <a:p>
            <a:r>
              <a:rPr lang="en-US" dirty="0"/>
              <a:t>Focuses exploiting known CVEs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9AE9B-BB40-DF55-BA52-B13A9910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06" y="4200542"/>
            <a:ext cx="10800594" cy="4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0901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3" name="Picture 2" descr="Out Of Options GIFs - Get the best GIF on GIPHY">
            <a:extLst>
              <a:ext uri="{FF2B5EF4-FFF2-40B4-BE49-F238E27FC236}">
                <a16:creationId xmlns:a16="http://schemas.microsoft.com/office/drawing/2014/main" id="{AF17DC9A-B7C4-2455-D87C-D365F4A40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448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780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Better folder structure</a:t>
            </a:r>
          </a:p>
          <a:p>
            <a:r>
              <a:rPr lang="en-US" dirty="0"/>
              <a:t>Treat Warnings As Errors</a:t>
            </a:r>
          </a:p>
          <a:p>
            <a:r>
              <a:rPr lang="en-US" dirty="0"/>
              <a:t>Logging “Best Practices”</a:t>
            </a:r>
          </a:p>
          <a:p>
            <a:r>
              <a:rPr lang="en-US" dirty="0"/>
              <a:t>Global Authorize Attribute via </a:t>
            </a:r>
            <a:r>
              <a:rPr lang="en-US" dirty="0" err="1"/>
              <a:t>FallbackPolicy</a:t>
            </a:r>
            <a:endParaRPr lang="en-US" dirty="0"/>
          </a:p>
          <a:p>
            <a:r>
              <a:rPr lang="en-US" dirty="0"/>
              <a:t>Remove Server Header</a:t>
            </a:r>
          </a:p>
          <a:p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… use this one weird trick instead…👀</a:t>
            </a:r>
          </a:p>
          <a:p>
            <a:r>
              <a:rPr lang="en-US" dirty="0"/>
              <a:t>Version endpoint</a:t>
            </a:r>
          </a:p>
          <a:p>
            <a:r>
              <a:rPr lang="en-US" dirty="0"/>
              <a:t>Code Smells</a:t>
            </a:r>
          </a:p>
          <a:p>
            <a:r>
              <a:rPr lang="en-US" dirty="0"/>
              <a:t>HTTP Security Headers</a:t>
            </a:r>
          </a:p>
          <a:p>
            <a:r>
              <a:rPr lang="en-US" dirty="0"/>
              <a:t>Build Once, Deploy Many Times</a:t>
            </a:r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  <a:p>
            <a:r>
              <a:rPr lang="en-US" dirty="0"/>
              <a:t>.Value everywhere adds friction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89294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Version Endpoint</a:t>
            </a:r>
          </a:p>
        </p:txBody>
      </p:sp>
      <p:pic>
        <p:nvPicPr>
          <p:cNvPr id="5122" name="Picture 2" descr="Best-version GIFs - Get the best GIF on GIPHY">
            <a:extLst>
              <a:ext uri="{FF2B5EF4-FFF2-40B4-BE49-F238E27FC236}">
                <a16:creationId xmlns:a16="http://schemas.microsoft.com/office/drawing/2014/main" id="{DC9A5005-3D0D-813B-5092-9C2E7822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004" y="3428999"/>
            <a:ext cx="5166039" cy="290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899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Version Endpoint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Versioning the API, right? Nope!</a:t>
            </a:r>
          </a:p>
          <a:p>
            <a:r>
              <a:rPr lang="en-US" dirty="0"/>
              <a:t>What version of your app are you running?</a:t>
            </a:r>
          </a:p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/version</a:t>
            </a:r>
          </a:p>
          <a:p>
            <a:r>
              <a:rPr lang="en-US" dirty="0"/>
              <a:t>Format:</a:t>
            </a:r>
          </a:p>
          <a:p>
            <a:pPr lvl="1"/>
            <a:r>
              <a:rPr lang="en-US" dirty="0"/>
              <a:t>&lt;Date&gt;.&lt;</a:t>
            </a:r>
            <a:r>
              <a:rPr lang="en-US" dirty="0" err="1"/>
              <a:t>BuildNumber</a:t>
            </a:r>
            <a:r>
              <a:rPr lang="en-US" dirty="0"/>
              <a:t>&gt;.&lt;</a:t>
            </a:r>
            <a:r>
              <a:rPr lang="en-US" dirty="0" err="1"/>
              <a:t>ShortGitSha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20230617.1000.abc1234</a:t>
            </a:r>
          </a:p>
          <a:p>
            <a:r>
              <a:rPr lang="en-US" dirty="0"/>
              <a:t>Generate version in CI and store in a file read by endpoint, why a file?</a:t>
            </a:r>
          </a:p>
          <a:p>
            <a:r>
              <a:rPr lang="en-US" dirty="0"/>
              <a:t>Version goes on every log</a:t>
            </a:r>
          </a:p>
          <a:p>
            <a:r>
              <a:rPr lang="en-US" dirty="0"/>
              <a:t>Bonus: notify SPA of new deployment for reload purposes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7019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3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9605A894-F5C9-1DCD-B2D6-2B3174BF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19" y="3277898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767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Exposure to new ideas</a:t>
            </a:r>
          </a:p>
          <a:p>
            <a:r>
              <a:rPr lang="en-US" dirty="0"/>
              <a:t>Takeaway some ideas back to work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75437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HTTP Security Headers</a:t>
            </a:r>
          </a:p>
        </p:txBody>
      </p:sp>
      <p:pic>
        <p:nvPicPr>
          <p:cNvPr id="3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9605A894-F5C9-1DCD-B2D6-2B3174BF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19" y="3277898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815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 Security 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Tells a browser what extra rules to enforce</a:t>
            </a:r>
          </a:p>
          <a:p>
            <a:r>
              <a:rPr lang="en-US" dirty="0"/>
              <a:t>Protects against MITM, clickjacking, cross-site scripting, and more</a:t>
            </a:r>
          </a:p>
          <a:p>
            <a:r>
              <a:rPr lang="en-US" dirty="0"/>
              <a:t>Be careful!</a:t>
            </a:r>
          </a:p>
          <a:p>
            <a:r>
              <a:rPr lang="en-US" dirty="0" err="1"/>
              <a:t>NetEscapades.AspNetCore.SecurityHeaders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My talk deep diving on this topic: </a:t>
            </a:r>
            <a:r>
              <a:rPr lang="en-US" dirty="0">
                <a:hlinkClick r:id="rId3"/>
              </a:rPr>
              <a:t>https://www.youtube.com/watch?v=7MWXTXjtl8s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0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55398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 Once, Deploy Many Times</a:t>
            </a:r>
          </a:p>
        </p:txBody>
      </p:sp>
      <p:pic>
        <p:nvPicPr>
          <p:cNvPr id="6146" name="Picture 2" descr="Lets Deploy GIF - Lets Deploy Production - Discover &amp; Share GIFs">
            <a:extLst>
              <a:ext uri="{FF2B5EF4-FFF2-40B4-BE49-F238E27FC236}">
                <a16:creationId xmlns:a16="http://schemas.microsoft.com/office/drawing/2014/main" id="{38F2A816-419A-8DED-E40F-EEBE0845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81" y="3194220"/>
            <a:ext cx="4580238" cy="34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6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Once, Deploy Many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Discourages Long Running Branches and </a:t>
            </a:r>
            <a:r>
              <a:rPr lang="en-US" dirty="0" err="1"/>
              <a:t>GitFlow</a:t>
            </a:r>
            <a:endParaRPr lang="en-US" dirty="0"/>
          </a:p>
          <a:p>
            <a:r>
              <a:rPr lang="en-US" dirty="0"/>
              <a:t>Encourages Trunk Based Development (even with PRs)</a:t>
            </a:r>
          </a:p>
          <a:p>
            <a:r>
              <a:rPr lang="en-US" dirty="0"/>
              <a:t>Encourages Continuous Integration (the practice)</a:t>
            </a:r>
          </a:p>
          <a:p>
            <a:r>
              <a:rPr lang="en-US" dirty="0"/>
              <a:t>Easier testing</a:t>
            </a:r>
          </a:p>
          <a:p>
            <a:r>
              <a:rPr lang="en-US" dirty="0"/>
              <a:t>Environmental differences (i.e. config, secrets) live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65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54621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82563" cy="4351338"/>
          </a:xfrm>
        </p:spPr>
        <p:txBody>
          <a:bodyPr/>
          <a:lstStyle/>
          <a:p>
            <a:r>
              <a:rPr lang="en-US" dirty="0"/>
              <a:t>Director of Engineering at Lean </a:t>
            </a:r>
            <a:r>
              <a:rPr lang="en-US" dirty="0" err="1"/>
              <a:t>TECHniques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3"/>
              </a:rPr>
              <a:t>Iowa .NET User Group</a:t>
            </a:r>
            <a:r>
              <a:rPr lang="en-US" dirty="0"/>
              <a:t> </a:t>
            </a:r>
          </a:p>
          <a:p>
            <a:r>
              <a:rPr lang="en-US" dirty="0"/>
              <a:t>Microsoft MVP</a:t>
            </a:r>
          </a:p>
          <a:p>
            <a:r>
              <a:rPr lang="en-US" dirty="0">
                <a:hlinkClick r:id="rId4"/>
              </a:rPr>
              <a:t>Friend of Redgate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5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314377" y="3597260"/>
            <a:ext cx="2509526" cy="154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8639005" y="1534986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Microsoft Most Valuable Professional - Wikipedia">
            <a:extLst>
              <a:ext uri="{FF2B5EF4-FFF2-40B4-BE49-F238E27FC236}">
                <a16:creationId xmlns:a16="http://schemas.microsoft.com/office/drawing/2014/main" id="{B28FEFDF-5380-08F9-B9F0-5DF75C67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63" y="5323014"/>
            <a:ext cx="3161479" cy="12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Bonus!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CI/CD Pipelines</a:t>
            </a:r>
          </a:p>
          <a:p>
            <a:r>
              <a:rPr lang="en-US" dirty="0"/>
              <a:t>Write tests</a:t>
            </a:r>
          </a:p>
          <a:p>
            <a:r>
              <a:rPr lang="en-US" dirty="0"/>
              <a:t>Work in small batches</a:t>
            </a:r>
          </a:p>
          <a:p>
            <a:r>
              <a:rPr lang="en-US" dirty="0"/>
              <a:t>Deploy frequently (should be daily or more frequent)</a:t>
            </a:r>
          </a:p>
          <a:p>
            <a:r>
              <a:rPr lang="en-US" dirty="0"/>
              <a:t>Don’t put your Infrastructure as Code in another repo</a:t>
            </a:r>
          </a:p>
        </p:txBody>
      </p:sp>
    </p:spTree>
    <p:extLst>
      <p:ext uri="{BB962C8B-B14F-4D97-AF65-F5344CB8AC3E}">
        <p14:creationId xmlns:p14="http://schemas.microsoft.com/office/powerpoint/2010/main" val="3689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1 web app went from deploying to Prod 12x a year to 1000x a year</a:t>
            </a:r>
          </a:p>
          <a:p>
            <a:r>
              <a:rPr lang="en-US" dirty="0"/>
              <a:t>Faster, more reliable delivery of value to users</a:t>
            </a:r>
          </a:p>
        </p:txBody>
      </p:sp>
    </p:spTree>
    <p:extLst>
      <p:ext uri="{BB962C8B-B14F-4D97-AF65-F5344CB8AC3E}">
        <p14:creationId xmlns:p14="http://schemas.microsoft.com/office/powerpoint/2010/main" val="7605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Contact: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317392-27D1-BDE7-E0D7-600E64D47858}"/>
              </a:ext>
            </a:extLst>
          </p:cNvPr>
          <p:cNvGrpSpPr/>
          <p:nvPr/>
        </p:nvGrpSpPr>
        <p:grpSpPr>
          <a:xfrm>
            <a:off x="5121263" y="6025442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CAEDCF79-6369-3312-C72B-E492C2FFC56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5C07-DFD0-2B15-9503-90458218B79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5121263" y="6025442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75" y="3572490"/>
            <a:ext cx="5044487" cy="25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34267</TotalTime>
  <Words>1138</Words>
  <Application>Microsoft Office PowerPoint</Application>
  <PresentationFormat>Widescreen</PresentationFormat>
  <Paragraphs>241</Paragraphs>
  <Slides>53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10 Things I Do In Every .NET App</vt:lpstr>
      <vt:lpstr>Audience</vt:lpstr>
      <vt:lpstr>Agenda</vt:lpstr>
      <vt:lpstr>Goals</vt:lpstr>
      <vt:lpstr>Who am I? </vt:lpstr>
      <vt:lpstr>Folder Structure</vt:lpstr>
      <vt:lpstr>Problem: OOB MVC Folders By Responsibility</vt:lpstr>
      <vt:lpstr>Solution: Use Feature Folders</vt:lpstr>
      <vt:lpstr>Solution: Use Feature Folders</vt:lpstr>
      <vt:lpstr>But mah layers!!!1one</vt:lpstr>
      <vt:lpstr>Feature Folder Extra Resources</vt:lpstr>
      <vt:lpstr>Questions?</vt:lpstr>
      <vt:lpstr>⚠️ == ❌</vt:lpstr>
      <vt:lpstr>Treat Warnings as Errors</vt:lpstr>
      <vt:lpstr>Questions?</vt:lpstr>
      <vt:lpstr>Logging “Best Practices”</vt:lpstr>
      <vt:lpstr>Logging “Best Practices”</vt:lpstr>
      <vt:lpstr>Logs</vt:lpstr>
      <vt:lpstr>Metrics</vt:lpstr>
      <vt:lpstr>Audits</vt:lpstr>
      <vt:lpstr>Questions?</vt:lpstr>
      <vt:lpstr>Global Authorize Attribute via FallbackPolicy</vt:lpstr>
      <vt:lpstr>Problem: Security is Opt-In</vt:lpstr>
      <vt:lpstr>Solution: FallbackPolicy</vt:lpstr>
      <vt:lpstr>Questions?</vt:lpstr>
      <vt:lpstr>Remove the Server Header</vt:lpstr>
      <vt:lpstr>Remove the Server Header</vt:lpstr>
      <vt:lpstr>Questions?</vt:lpstr>
      <vt:lpstr>Don’t use IOptions…</vt:lpstr>
      <vt:lpstr>Problem: IOptions is annoying</vt:lpstr>
      <vt:lpstr>Solution: Register your Options class directly</vt:lpstr>
      <vt:lpstr>Questions?</vt:lpstr>
      <vt:lpstr>Version Endpoint</vt:lpstr>
      <vt:lpstr>Version Endpoint</vt:lpstr>
      <vt:lpstr>Questions?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Questions?</vt:lpstr>
      <vt:lpstr>HTTP Security Headers</vt:lpstr>
      <vt:lpstr>HTTP Security Headers</vt:lpstr>
      <vt:lpstr>Resources</vt:lpstr>
      <vt:lpstr>Questions?</vt:lpstr>
      <vt:lpstr>Build Once, Deploy Many Times</vt:lpstr>
      <vt:lpstr>Build Once, Deploy Many Times</vt:lpstr>
      <vt:lpstr>Questions?</vt:lpstr>
      <vt:lpstr>Bonus!</vt:lpstr>
      <vt:lpstr>Real benefits of these practices</vt:lpstr>
      <vt:lpstr>Questions? Contact: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Things I Do In Every .NET App</dc:title>
  <dc:creator>Scott Sauber</dc:creator>
  <cp:lastModifiedBy>Scott</cp:lastModifiedBy>
  <cp:revision>312</cp:revision>
  <dcterms:created xsi:type="dcterms:W3CDTF">2020-03-08T20:31:35Z</dcterms:created>
  <dcterms:modified xsi:type="dcterms:W3CDTF">2023-06-17T15:55:06Z</dcterms:modified>
</cp:coreProperties>
</file>